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444B"/>
    <a:srgbClr val="2B424C"/>
    <a:srgbClr val="2B434B"/>
    <a:srgbClr val="2B4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>
        <p:scale>
          <a:sx n="112" d="100"/>
          <a:sy n="112" d="100"/>
        </p:scale>
        <p:origin x="112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9ECD6-1A41-634E-C94E-450FB9EF6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661E5-F955-9753-B68B-0807D0640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51F2F-891C-9C8D-D479-3AC9BBB3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D6F9-3635-224D-844F-CA91619220AC}" type="datetimeFigureOut">
              <a:rPr lang="en-NL" smtClean="0"/>
              <a:t>06/05/2026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5CE4D-4003-E00D-5B5E-4D6C567F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DD817-3642-E6B8-1FA4-4258A39A0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9A14-594F-8C4E-8F7F-C9EEE5E3920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3827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D5435-B555-949A-6B51-1BEF10EF2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00CA9-CAE6-670C-E52E-01CC8AEAD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8EDAA-35E6-9751-3557-6B5B59719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D6F9-3635-224D-844F-CA91619220AC}" type="datetimeFigureOut">
              <a:rPr lang="en-NL" smtClean="0"/>
              <a:t>06/05/2026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76027-3A5E-DE2B-75EF-CFEB441C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30C65-12CC-98D5-EB87-C82BEC7C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9A14-594F-8C4E-8F7F-C9EEE5E3920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82495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DA15F-4B58-F40B-D38E-2BA27E405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D8E21E-12E1-0256-096D-D44C7742C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D1B14-5793-5666-79DF-1B5B0308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D6F9-3635-224D-844F-CA91619220AC}" type="datetimeFigureOut">
              <a:rPr lang="en-NL" smtClean="0"/>
              <a:t>06/05/2026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B0CCC-3C09-A315-DCF4-A96401487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A9086-C4EC-3BDE-F49C-F17EE5E77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9A14-594F-8C4E-8F7F-C9EEE5E3920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03719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88758-A15A-2FFA-8E7F-443C558B3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95490-73D4-581F-0B3D-859C7CA2D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B3692-D622-9E13-93E8-3BC3059FB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D6F9-3635-224D-844F-CA91619220AC}" type="datetimeFigureOut">
              <a:rPr lang="en-NL" smtClean="0"/>
              <a:t>06/05/2026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0AC15-8AC2-D9F9-9FCC-18BAC2B7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F8C14-7784-29A8-4B82-A960D0AF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9A14-594F-8C4E-8F7F-C9EEE5E39201}" type="slidenum">
              <a:rPr lang="en-NL" smtClean="0"/>
              <a:t>‹#›</a:t>
            </a:fld>
            <a:endParaRPr lang="en-NL"/>
          </a:p>
        </p:txBody>
      </p:sp>
      <p:pic>
        <p:nvPicPr>
          <p:cNvPr id="8" name="Picture 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F170A90-DDE8-DC0B-1CFF-76961AE66D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8763" y="6387397"/>
            <a:ext cx="734474" cy="3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03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79DD0-FE5C-7ED6-E5EE-57A42CB69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1340B-5447-7734-91ED-988C6DFDC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816D4-F059-F1D0-921C-F5232A79B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D6F9-3635-224D-844F-CA91619220AC}" type="datetimeFigureOut">
              <a:rPr lang="en-NL" smtClean="0"/>
              <a:t>06/05/2026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7324C-D2FD-CA80-F092-EF9F53BC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1CBAA-7DBE-A79B-3437-207786F9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9A14-594F-8C4E-8F7F-C9EEE5E3920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52383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E70AA-5613-F750-6DFD-B78FF9422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01345-5BBA-3851-6E0F-4DA6B4605F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06E4D-0EFB-3521-8929-3B28A770B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851A3-89F7-07A9-23CA-709DC6C9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D6F9-3635-224D-844F-CA91619220AC}" type="datetimeFigureOut">
              <a:rPr lang="en-NL" smtClean="0"/>
              <a:t>06/05/2026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892D3-6597-8493-9632-9E72319E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04F43-1107-6A4A-AA68-D085F48C9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9A14-594F-8C4E-8F7F-C9EEE5E3920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9511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E29CA-AF16-02A0-2590-205226118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9C8A1-9F36-0B20-3CB8-C471DE958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F3BB0-3941-09AC-25C6-A6D60B53F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42A472-7129-8158-4443-280AFF54C0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7277F0-2FB7-5DD9-785C-0D5C4D193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7257A6-04F7-8407-E44B-CA1FC58F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D6F9-3635-224D-844F-CA91619220AC}" type="datetimeFigureOut">
              <a:rPr lang="en-NL" smtClean="0"/>
              <a:t>06/05/2026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A3FA01-D994-C9E4-4DD7-20920A8CC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C00E65-B277-D274-370E-33A0CA5E4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9A14-594F-8C4E-8F7F-C9EEE5E3920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0138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F14-4E21-5A0A-0D61-8590ACB0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EC3A3B-FE2F-453F-BBFD-5339D44A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D6F9-3635-224D-844F-CA91619220AC}" type="datetimeFigureOut">
              <a:rPr lang="en-NL" smtClean="0"/>
              <a:t>06/05/2026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1CF6B9-B24C-BFC2-5B7B-277D84D0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BFFFB4-F4B8-B445-289F-4B1B7B1B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9A14-594F-8C4E-8F7F-C9EEE5E3920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94831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426A84-8F87-43C5-D841-AAC991B13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D6F9-3635-224D-844F-CA91619220AC}" type="datetimeFigureOut">
              <a:rPr lang="en-NL" smtClean="0"/>
              <a:t>06/05/2026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596FFF-B5FC-0B86-7110-8D7339363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86F8E-1FFC-6B17-0438-2AB18ABE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9A14-594F-8C4E-8F7F-C9EEE5E3920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7447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8B6FC-AAD0-C7F7-4418-C948A8AF7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1C09C-D597-FB16-3505-8C9E2F5F6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E5CFF-8F57-FCCF-EB5C-5DFF5A1D3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64B4E-4A6F-7D5F-4223-C720C31C0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D6F9-3635-224D-844F-CA91619220AC}" type="datetimeFigureOut">
              <a:rPr lang="en-NL" smtClean="0"/>
              <a:t>06/05/2026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071C6-5A6E-CC16-0F4C-9AD46AF01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AC680-5529-15F0-2988-0B36C3224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9A14-594F-8C4E-8F7F-C9EEE5E3920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7226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54ECE-0A7B-ED12-6024-F6637763D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7B11CA-1DC6-C132-953B-F043F73B6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C3605-E226-7E45-10ED-799437C23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A78342-13C9-A763-A8C9-AA56A5518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D6F9-3635-224D-844F-CA91619220AC}" type="datetimeFigureOut">
              <a:rPr lang="en-NL" smtClean="0"/>
              <a:t>06/05/2026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73C87B-125F-50FA-ECD0-C692A232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ABF93-CD8D-47D5-6553-E7DAF858A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9A14-594F-8C4E-8F7F-C9EEE5E3920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1148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E1E3E6-5A92-0845-0F9F-ACB182632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19721-E3EA-825B-591F-CF9E211E7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5238F-FEB4-12F8-DFEA-2AF2DA9A6D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B4D6F9-3635-224D-844F-CA91619220AC}" type="datetimeFigureOut">
              <a:rPr lang="en-NL" smtClean="0"/>
              <a:t>06/05/2026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3C31-25A5-A14B-6EBD-639D640ED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20A40-7336-E3AB-1924-0ADB02140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FE9A14-594F-8C4E-8F7F-C9EEE5E3920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2714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BB35-9E89-F194-CFF2-939E6DE4DAD1}"/>
              </a:ext>
            </a:extLst>
          </p:cNvPr>
          <p:cNvSpPr/>
          <p:nvPr/>
        </p:nvSpPr>
        <p:spPr>
          <a:xfrm>
            <a:off x="-97466" y="-42530"/>
            <a:ext cx="12386930" cy="6943060"/>
          </a:xfrm>
          <a:prstGeom prst="rect">
            <a:avLst/>
          </a:prstGeom>
          <a:solidFill>
            <a:srgbClr val="2B44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 descr="A cartoon of a person sitting at a desk&#10;&#10;AI-generated content may be incorrect.">
            <a:extLst>
              <a:ext uri="{FF2B5EF4-FFF2-40B4-BE49-F238E27FC236}">
                <a16:creationId xmlns:a16="http://schemas.microsoft.com/office/drawing/2014/main" id="{D7023FEB-0B69-2D06-2E70-FC4983CF3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572" y="0"/>
            <a:ext cx="4652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90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people throwing a chess board&#10;&#10;AI-generated content may be incorrect.">
            <a:extLst>
              <a:ext uri="{FF2B5EF4-FFF2-40B4-BE49-F238E27FC236}">
                <a16:creationId xmlns:a16="http://schemas.microsoft.com/office/drawing/2014/main" id="{F7C2B694-0ED4-C1F6-677D-D4BB1BF21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6965" y="-280035"/>
            <a:ext cx="7418070" cy="7418070"/>
          </a:xfrm>
        </p:spPr>
      </p:pic>
    </p:spTree>
    <p:extLst>
      <p:ext uri="{BB962C8B-B14F-4D97-AF65-F5344CB8AC3E}">
        <p14:creationId xmlns:p14="http://schemas.microsoft.com/office/powerpoint/2010/main" val="404529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white checkered board with musical notes&#10;&#10;AI-generated content may be incorrect.">
            <a:extLst>
              <a:ext uri="{FF2B5EF4-FFF2-40B4-BE49-F238E27FC236}">
                <a16:creationId xmlns:a16="http://schemas.microsoft.com/office/drawing/2014/main" id="{71D6DA92-DB31-7C34-36F0-97C6C819C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9637" y="559096"/>
            <a:ext cx="4552726" cy="5739808"/>
          </a:xfrm>
        </p:spPr>
      </p:pic>
    </p:spTree>
    <p:extLst>
      <p:ext uri="{BB962C8B-B14F-4D97-AF65-F5344CB8AC3E}">
        <p14:creationId xmlns:p14="http://schemas.microsoft.com/office/powerpoint/2010/main" val="1942137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person at a desk&#10;&#10;AI-generated content may be incorrect.">
            <a:extLst>
              <a:ext uri="{FF2B5EF4-FFF2-40B4-BE49-F238E27FC236}">
                <a16:creationId xmlns:a16="http://schemas.microsoft.com/office/drawing/2014/main" id="{BEFFFA50-E272-BC8E-814C-390DEAD9D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365" y="-508635"/>
            <a:ext cx="7875270" cy="7875270"/>
          </a:xfrm>
        </p:spPr>
      </p:pic>
    </p:spTree>
    <p:extLst>
      <p:ext uri="{BB962C8B-B14F-4D97-AF65-F5344CB8AC3E}">
        <p14:creationId xmlns:p14="http://schemas.microsoft.com/office/powerpoint/2010/main" val="4021847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a person in front of a group of people&#10;&#10;AI-generated content may be incorrect.">
            <a:extLst>
              <a:ext uri="{FF2B5EF4-FFF2-40B4-BE49-F238E27FC236}">
                <a16:creationId xmlns:a16="http://schemas.microsoft.com/office/drawing/2014/main" id="{18BF9F6F-9C6D-6D71-AFBF-6158D4435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6900" y="-800100"/>
            <a:ext cx="8458200" cy="8458200"/>
          </a:xfrm>
        </p:spPr>
      </p:pic>
    </p:spTree>
    <p:extLst>
      <p:ext uri="{BB962C8B-B14F-4D97-AF65-F5344CB8AC3E}">
        <p14:creationId xmlns:p14="http://schemas.microsoft.com/office/powerpoint/2010/main" val="3670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person sitting at a desk writing&#10;&#10;AI-generated content may be incorrect.">
            <a:extLst>
              <a:ext uri="{FF2B5EF4-FFF2-40B4-BE49-F238E27FC236}">
                <a16:creationId xmlns:a16="http://schemas.microsoft.com/office/drawing/2014/main" id="{6C09D98D-EDAD-2BCF-DAFE-F495DE797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1157" y="134144"/>
            <a:ext cx="7649686" cy="7649686"/>
          </a:xfrm>
        </p:spPr>
      </p:pic>
    </p:spTree>
    <p:extLst>
      <p:ext uri="{BB962C8B-B14F-4D97-AF65-F5344CB8AC3E}">
        <p14:creationId xmlns:p14="http://schemas.microsoft.com/office/powerpoint/2010/main" val="3591858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a building with columns&#10;&#10;AI-generated content may be incorrect.">
            <a:extLst>
              <a:ext uri="{FF2B5EF4-FFF2-40B4-BE49-F238E27FC236}">
                <a16:creationId xmlns:a16="http://schemas.microsoft.com/office/drawing/2014/main" id="{438D9F84-3EC1-F2AC-1B71-C3DC2F042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8440" y="148590"/>
            <a:ext cx="6560820" cy="6560820"/>
          </a:xfrm>
        </p:spPr>
      </p:pic>
    </p:spTree>
    <p:extLst>
      <p:ext uri="{BB962C8B-B14F-4D97-AF65-F5344CB8AC3E}">
        <p14:creationId xmlns:p14="http://schemas.microsoft.com/office/powerpoint/2010/main" val="2486108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two men&#10;&#10;AI-generated content may be incorrect.">
            <a:extLst>
              <a:ext uri="{FF2B5EF4-FFF2-40B4-BE49-F238E27FC236}">
                <a16:creationId xmlns:a16="http://schemas.microsoft.com/office/drawing/2014/main" id="{D91CE11F-2854-BB2C-211E-543225E70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5615" y="485775"/>
            <a:ext cx="6160770" cy="6160770"/>
          </a:xfrm>
        </p:spPr>
      </p:pic>
    </p:spTree>
    <p:extLst>
      <p:ext uri="{BB962C8B-B14F-4D97-AF65-F5344CB8AC3E}">
        <p14:creationId xmlns:p14="http://schemas.microsoft.com/office/powerpoint/2010/main" val="760600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a person with a stick and a boat in the water&#10;&#10;AI-generated content may be incorrect.">
            <a:extLst>
              <a:ext uri="{FF2B5EF4-FFF2-40B4-BE49-F238E27FC236}">
                <a16:creationId xmlns:a16="http://schemas.microsoft.com/office/drawing/2014/main" id="{41B75452-757E-9E77-B660-32B17D690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105"/>
          <a:stretch>
            <a:fillRect/>
          </a:stretch>
        </p:blipFill>
        <p:spPr>
          <a:xfrm>
            <a:off x="2923842" y="480061"/>
            <a:ext cx="6344316" cy="5639752"/>
          </a:xfrm>
        </p:spPr>
      </p:pic>
    </p:spTree>
    <p:extLst>
      <p:ext uri="{BB962C8B-B14F-4D97-AF65-F5344CB8AC3E}">
        <p14:creationId xmlns:p14="http://schemas.microsoft.com/office/powerpoint/2010/main" val="2147434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9AEE4-A594-29B3-8E7D-F5AD62FCB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00349"/>
            <a:ext cx="10515600" cy="3376613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en-GB" sz="1400" b="1" i="1" dirty="0" err="1">
                <a:latin typeface="Lora" pitchFamily="2" charset="77"/>
              </a:rPr>
              <a:t>Colofon</a:t>
            </a:r>
            <a:endParaRPr lang="en-GB" sz="1400" b="1" i="1" dirty="0">
              <a:latin typeface="Lora" pitchFamily="2" charset="77"/>
            </a:endParaRPr>
          </a:p>
          <a:p>
            <a:pPr marL="0" indent="0" algn="r">
              <a:buNone/>
            </a:pPr>
            <a:r>
              <a:rPr lang="en-GB" sz="1100" i="1" dirty="0" err="1">
                <a:latin typeface="Lora" pitchFamily="2" charset="77"/>
              </a:rPr>
              <a:t>Uitgave</a:t>
            </a:r>
            <a:r>
              <a:rPr lang="en-GB" sz="1100" i="1" dirty="0">
                <a:latin typeface="Lora" pitchFamily="2" charset="77"/>
              </a:rPr>
              <a:t>: </a:t>
            </a:r>
            <a:r>
              <a:rPr lang="en-GB" sz="1100" i="1" dirty="0" err="1">
                <a:latin typeface="Lora" pitchFamily="2" charset="77"/>
              </a:rPr>
              <a:t>Stichting</a:t>
            </a:r>
            <a:r>
              <a:rPr lang="en-GB" sz="1100" i="1" dirty="0">
                <a:latin typeface="Lora" pitchFamily="2" charset="77"/>
              </a:rPr>
              <a:t> Jardin de la Musique</a:t>
            </a:r>
          </a:p>
          <a:p>
            <a:pPr marL="0" indent="0" algn="r">
              <a:buNone/>
            </a:pPr>
            <a:r>
              <a:rPr lang="en-GB" sz="1100" i="1" dirty="0" err="1">
                <a:latin typeface="Lora" pitchFamily="2" charset="77"/>
              </a:rPr>
              <a:t>Redactie</a:t>
            </a:r>
            <a:r>
              <a:rPr lang="en-GB" sz="1100" i="1" dirty="0">
                <a:latin typeface="Lora" pitchFamily="2" charset="77"/>
              </a:rPr>
              <a:t>: Floortje Veerman, Janet </a:t>
            </a:r>
            <a:r>
              <a:rPr lang="en-GB" sz="1100" i="1" dirty="0" err="1">
                <a:latin typeface="Lora" pitchFamily="2" charset="77"/>
              </a:rPr>
              <a:t>Dingemanse</a:t>
            </a:r>
            <a:r>
              <a:rPr lang="en-GB" sz="1100" i="1" dirty="0">
                <a:latin typeface="Lora" pitchFamily="2" charset="77"/>
              </a:rPr>
              <a:t>, Nelleke Noort</a:t>
            </a:r>
          </a:p>
          <a:p>
            <a:pPr marL="0" indent="0" algn="r">
              <a:buNone/>
            </a:pPr>
            <a:r>
              <a:rPr lang="en-GB" sz="1100" i="1" dirty="0" err="1">
                <a:latin typeface="Lora" pitchFamily="2" charset="77"/>
              </a:rPr>
              <a:t>Vormgeving</a:t>
            </a:r>
            <a:r>
              <a:rPr lang="en-GB" sz="1100" i="1" dirty="0">
                <a:latin typeface="Lora" pitchFamily="2" charset="77"/>
              </a:rPr>
              <a:t>: Berend Veerman </a:t>
            </a:r>
            <a:r>
              <a:rPr lang="en-GB" sz="1100" i="1" dirty="0" err="1">
                <a:latin typeface="Lora" pitchFamily="2" charset="77"/>
              </a:rPr>
              <a:t>en</a:t>
            </a:r>
            <a:r>
              <a:rPr lang="en-GB" sz="1100" i="1" dirty="0">
                <a:latin typeface="Lora" pitchFamily="2" charset="77"/>
              </a:rPr>
              <a:t> Christine Janse</a:t>
            </a:r>
          </a:p>
          <a:p>
            <a:pPr marL="0" indent="0" algn="r">
              <a:buNone/>
            </a:pPr>
            <a:r>
              <a:rPr lang="en-GB" sz="1100" i="1" dirty="0" err="1">
                <a:latin typeface="Lora" pitchFamily="2" charset="77"/>
              </a:rPr>
              <a:t>Tekst</a:t>
            </a:r>
            <a:r>
              <a:rPr lang="en-GB" sz="1100" i="1" dirty="0">
                <a:latin typeface="Lora" pitchFamily="2" charset="77"/>
              </a:rPr>
              <a:t> &amp; </a:t>
            </a:r>
            <a:r>
              <a:rPr lang="en-GB" sz="1100" i="1" dirty="0" err="1">
                <a:latin typeface="Lora" pitchFamily="2" charset="77"/>
              </a:rPr>
              <a:t>Illustraties</a:t>
            </a:r>
            <a:r>
              <a:rPr lang="en-GB" sz="1100" i="1" dirty="0">
                <a:latin typeface="Lora" pitchFamily="2" charset="77"/>
              </a:rPr>
              <a:t>: Berend Veerman</a:t>
            </a:r>
          </a:p>
          <a:p>
            <a:pPr marL="0" indent="0" algn="r">
              <a:buNone/>
            </a:pPr>
            <a:endParaRPr lang="en-GB" sz="1100" i="1" dirty="0">
              <a:latin typeface="Lora" pitchFamily="2" charset="77"/>
            </a:endParaRPr>
          </a:p>
          <a:p>
            <a:pPr marL="0" indent="0" algn="r">
              <a:buNone/>
            </a:pPr>
            <a:r>
              <a:rPr lang="en-GB" sz="1100" i="1" dirty="0">
                <a:latin typeface="Lora" pitchFamily="2" charset="77"/>
              </a:rPr>
              <a:t>© 2026, </a:t>
            </a:r>
            <a:r>
              <a:rPr lang="en-GB" sz="1100" i="1" dirty="0" err="1">
                <a:latin typeface="Lora" pitchFamily="2" charset="77"/>
              </a:rPr>
              <a:t>Stichting</a:t>
            </a:r>
            <a:r>
              <a:rPr lang="en-GB" sz="1100" i="1" dirty="0">
                <a:latin typeface="Lora" pitchFamily="2" charset="77"/>
              </a:rPr>
              <a:t> Jardin de la Musique. </a:t>
            </a:r>
          </a:p>
          <a:p>
            <a:pPr marL="0" indent="0" algn="r">
              <a:buNone/>
            </a:pPr>
            <a:r>
              <a:rPr lang="en-GB" sz="1100" i="1" dirty="0">
                <a:latin typeface="Lora" pitchFamily="2" charset="77"/>
              </a:rPr>
              <a:t>Alle </a:t>
            </a:r>
            <a:r>
              <a:rPr lang="en-GB" sz="1100" i="1" dirty="0" err="1">
                <a:latin typeface="Lora" pitchFamily="2" charset="77"/>
              </a:rPr>
              <a:t>rechten</a:t>
            </a:r>
            <a:r>
              <a:rPr lang="en-GB" sz="1100" i="1" dirty="0">
                <a:latin typeface="Lora" pitchFamily="2" charset="77"/>
              </a:rPr>
              <a:t> </a:t>
            </a:r>
            <a:r>
              <a:rPr lang="en-GB" sz="1100" i="1" dirty="0" err="1">
                <a:latin typeface="Lora" pitchFamily="2" charset="77"/>
              </a:rPr>
              <a:t>voorbehouden</a:t>
            </a:r>
            <a:r>
              <a:rPr lang="en-GB" sz="1100" i="1" dirty="0">
                <a:latin typeface="Lora" pitchFamily="2" charset="77"/>
              </a:rPr>
              <a:t>.</a:t>
            </a:r>
          </a:p>
          <a:p>
            <a:pPr marL="0" indent="0" algn="r">
              <a:buNone/>
            </a:pPr>
            <a:endParaRPr lang="en-GB" sz="1100" i="1" dirty="0">
              <a:latin typeface="Lora" pitchFamily="2" charset="77"/>
            </a:endParaRPr>
          </a:p>
          <a:p>
            <a:pPr marL="0" indent="0" algn="r">
              <a:buNone/>
            </a:pPr>
            <a:r>
              <a:rPr lang="en-GB" sz="1100" i="1" dirty="0">
                <a:latin typeface="Lora" pitchFamily="2" charset="77"/>
              </a:rPr>
              <a:t>Met dank </a:t>
            </a:r>
            <a:r>
              <a:rPr lang="en-GB" sz="1100" i="1" dirty="0" err="1">
                <a:latin typeface="Lora" pitchFamily="2" charset="77"/>
              </a:rPr>
              <a:t>aan</a:t>
            </a:r>
            <a:r>
              <a:rPr lang="en-GB" sz="1100" i="1" dirty="0">
                <a:latin typeface="Lora" pitchFamily="2" charset="77"/>
              </a:rPr>
              <a:t>:</a:t>
            </a:r>
          </a:p>
          <a:p>
            <a:pPr marL="0" indent="0" algn="r">
              <a:buNone/>
            </a:pPr>
            <a:r>
              <a:rPr lang="en-GB" sz="1100" i="1" dirty="0" err="1">
                <a:latin typeface="Lora" pitchFamily="2" charset="77"/>
              </a:rPr>
              <a:t>Provincie</a:t>
            </a:r>
            <a:r>
              <a:rPr lang="en-GB" sz="1100" i="1" dirty="0">
                <a:latin typeface="Lora" pitchFamily="2" charset="77"/>
              </a:rPr>
              <a:t> Zeeland</a:t>
            </a:r>
          </a:p>
          <a:p>
            <a:pPr marL="0" indent="0" algn="r">
              <a:buNone/>
            </a:pPr>
            <a:r>
              <a:rPr lang="en-GB" sz="1100" i="1" dirty="0" err="1">
                <a:latin typeface="Lora" pitchFamily="2" charset="77"/>
              </a:rPr>
              <a:t>Gemeente</a:t>
            </a:r>
            <a:r>
              <a:rPr lang="en-GB" sz="1100" i="1" dirty="0">
                <a:latin typeface="Lora" pitchFamily="2" charset="77"/>
              </a:rPr>
              <a:t> Tholen</a:t>
            </a:r>
          </a:p>
          <a:p>
            <a:pPr marL="0" indent="0" algn="r">
              <a:buNone/>
            </a:pPr>
            <a:r>
              <a:rPr lang="en-GB" sz="1100" i="1" dirty="0">
                <a:latin typeface="Lora" pitchFamily="2" charset="77"/>
              </a:rPr>
              <a:t>Wim de Graaf Foundation</a:t>
            </a:r>
          </a:p>
          <a:p>
            <a:pPr marL="0" indent="0" algn="r">
              <a:buNone/>
            </a:pPr>
            <a:r>
              <a:rPr lang="en-GB" sz="1100" i="1" dirty="0">
                <a:latin typeface="Lora" pitchFamily="2" charset="77"/>
              </a:rPr>
              <a:t>G.H.G. Von Brucken Fock Fonds</a:t>
            </a:r>
          </a:p>
          <a:p>
            <a:pPr marL="0" indent="0" algn="r">
              <a:buNone/>
            </a:pP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230353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ud of smoke on a black background&#10;&#10;AI-generated content may be incorrect.">
            <a:extLst>
              <a:ext uri="{FF2B5EF4-FFF2-40B4-BE49-F238E27FC236}">
                <a16:creationId xmlns:a16="http://schemas.microsoft.com/office/drawing/2014/main" id="{81FD5BA5-F1D8-7AA8-A668-C83B794D7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0" y="-434340"/>
            <a:ext cx="6858000" cy="6858000"/>
          </a:xfrm>
          <a:prstGeom prst="rect">
            <a:avLst/>
          </a:prstGeom>
        </p:spPr>
      </p:pic>
      <p:pic>
        <p:nvPicPr>
          <p:cNvPr id="7" name="Picture 6" descr="A cartoon of a white cloud&#10;&#10;AI-generated content may be incorrect.">
            <a:extLst>
              <a:ext uri="{FF2B5EF4-FFF2-40B4-BE49-F238E27FC236}">
                <a16:creationId xmlns:a16="http://schemas.microsoft.com/office/drawing/2014/main" id="{C58632BC-1E3C-0FE5-F769-3EF821FEA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260" y="925830"/>
            <a:ext cx="5006340" cy="5006340"/>
          </a:xfrm>
          <a:prstGeom prst="rect">
            <a:avLst/>
          </a:prstGeom>
        </p:spPr>
      </p:pic>
      <p:pic>
        <p:nvPicPr>
          <p:cNvPr id="9" name="Picture 8" descr="A cloud in the sky&#10;&#10;AI-generated content may be incorrect.">
            <a:extLst>
              <a:ext uri="{FF2B5EF4-FFF2-40B4-BE49-F238E27FC236}">
                <a16:creationId xmlns:a16="http://schemas.microsoft.com/office/drawing/2014/main" id="{8B7883C1-9287-3F71-441E-227A39DA7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100" y="123825"/>
            <a:ext cx="661035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0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artoon characters&#10;&#10;AI-generated content may be incorrect.">
            <a:extLst>
              <a:ext uri="{FF2B5EF4-FFF2-40B4-BE49-F238E27FC236}">
                <a16:creationId xmlns:a16="http://schemas.microsoft.com/office/drawing/2014/main" id="{0D967B58-6217-ED79-0C26-255B4AADC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282" y="-787718"/>
            <a:ext cx="8433435" cy="843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04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loud on a black background&#10;&#10;AI-generated content may be incorrect.">
            <a:extLst>
              <a:ext uri="{FF2B5EF4-FFF2-40B4-BE49-F238E27FC236}">
                <a16:creationId xmlns:a16="http://schemas.microsoft.com/office/drawing/2014/main" id="{445C4EDC-C6AD-1191-9F04-FF1609336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0000">
            <a:off x="5868392" y="127921"/>
            <a:ext cx="4659058" cy="4659058"/>
          </a:xfrm>
          <a:prstGeom prst="rect">
            <a:avLst/>
          </a:prstGeom>
        </p:spPr>
      </p:pic>
      <p:pic>
        <p:nvPicPr>
          <p:cNvPr id="7" name="Picture 6" descr="A cartoon of a person lying on a cloud&#10;&#10;AI-generated content may be incorrect.">
            <a:extLst>
              <a:ext uri="{FF2B5EF4-FFF2-40B4-BE49-F238E27FC236}">
                <a16:creationId xmlns:a16="http://schemas.microsoft.com/office/drawing/2014/main" id="{3954482A-2F6D-6724-E9E9-17C270AA3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0"/>
            <a:ext cx="8862060" cy="886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2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with a mouse&#10;&#10;AI-generated content may be incorrect.">
            <a:extLst>
              <a:ext uri="{FF2B5EF4-FFF2-40B4-BE49-F238E27FC236}">
                <a16:creationId xmlns:a16="http://schemas.microsoft.com/office/drawing/2014/main" id="{75EDD420-EDB4-B652-F90D-65CFBFB1C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670" y="-354330"/>
            <a:ext cx="7566660" cy="756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3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village&#10;&#10;AI-generated content may be incorrect.">
            <a:extLst>
              <a:ext uri="{FF2B5EF4-FFF2-40B4-BE49-F238E27FC236}">
                <a16:creationId xmlns:a16="http://schemas.microsoft.com/office/drawing/2014/main" id="{51B6CA54-49DB-88BD-923C-B64CEB989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30200"/>
            <a:ext cx="92964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28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a person driving a horse carriage&#10;&#10;AI-generated content may be incorrect.">
            <a:extLst>
              <a:ext uri="{FF2B5EF4-FFF2-40B4-BE49-F238E27FC236}">
                <a16:creationId xmlns:a16="http://schemas.microsoft.com/office/drawing/2014/main" id="{085700B8-3511-6907-447D-C78AA362F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3080" y="-563920"/>
            <a:ext cx="7985839" cy="7985839"/>
          </a:xfrm>
        </p:spPr>
      </p:pic>
    </p:spTree>
    <p:extLst>
      <p:ext uri="{BB962C8B-B14F-4D97-AF65-F5344CB8AC3E}">
        <p14:creationId xmlns:p14="http://schemas.microsoft.com/office/powerpoint/2010/main" val="4000133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person in a bathtub&#10;&#10;AI-generated content may be incorrect.">
            <a:extLst>
              <a:ext uri="{FF2B5EF4-FFF2-40B4-BE49-F238E27FC236}">
                <a16:creationId xmlns:a16="http://schemas.microsoft.com/office/drawing/2014/main" id="{21CEF142-3080-0BF4-8F9E-42FE35FA4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4470" y="-552530"/>
            <a:ext cx="7963059" cy="7963059"/>
          </a:xfrm>
        </p:spPr>
      </p:pic>
    </p:spTree>
    <p:extLst>
      <p:ext uri="{BB962C8B-B14F-4D97-AF65-F5344CB8AC3E}">
        <p14:creationId xmlns:p14="http://schemas.microsoft.com/office/powerpoint/2010/main" val="343667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puppet&#10;&#10;AI-generated content may be incorrect.">
            <a:extLst>
              <a:ext uri="{FF2B5EF4-FFF2-40B4-BE49-F238E27FC236}">
                <a16:creationId xmlns:a16="http://schemas.microsoft.com/office/drawing/2014/main" id="{6175491E-793D-D193-F68D-2FC3E0D96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0285" y="253285"/>
            <a:ext cx="6351429" cy="6351429"/>
          </a:xfrm>
        </p:spPr>
      </p:pic>
    </p:spTree>
    <p:extLst>
      <p:ext uri="{BB962C8B-B14F-4D97-AF65-F5344CB8AC3E}">
        <p14:creationId xmlns:p14="http://schemas.microsoft.com/office/powerpoint/2010/main" val="1158664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66</Words>
  <Application>Microsoft Macintosh PowerPoint</Application>
  <PresentationFormat>Widescreen</PresentationFormat>
  <Paragraphs>14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Lora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Nelleke Noort</dc:creator>
  <cp:lastModifiedBy>Nelleke Noort</cp:lastModifiedBy>
  <cp:revision>1</cp:revision>
  <dcterms:created xsi:type="dcterms:W3CDTF">2026-05-06T18:39:18Z</dcterms:created>
  <dcterms:modified xsi:type="dcterms:W3CDTF">2026-05-06T18:58:29Z</dcterms:modified>
</cp:coreProperties>
</file>